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256" r:id="rId5"/>
    <p:sldId id="278" r:id="rId6"/>
    <p:sldId id="257" r:id="rId7"/>
    <p:sldId id="282" r:id="rId8"/>
    <p:sldId id="297" r:id="rId9"/>
    <p:sldId id="298" r:id="rId10"/>
    <p:sldId id="302" r:id="rId11"/>
    <p:sldId id="258" r:id="rId12"/>
    <p:sldId id="295" r:id="rId13"/>
    <p:sldId id="306" r:id="rId14"/>
    <p:sldId id="307" r:id="rId15"/>
    <p:sldId id="292" r:id="rId16"/>
    <p:sldId id="305" r:id="rId17"/>
    <p:sldId id="293" r:id="rId18"/>
    <p:sldId id="294" r:id="rId19"/>
    <p:sldId id="299" r:id="rId20"/>
    <p:sldId id="280" r:id="rId21"/>
    <p:sldId id="301" r:id="rId22"/>
    <p:sldId id="285" r:id="rId23"/>
    <p:sldId id="262" r:id="rId24"/>
    <p:sldId id="283" r:id="rId25"/>
    <p:sldId id="281" r:id="rId26"/>
    <p:sldId id="286" r:id="rId27"/>
    <p:sldId id="304" r:id="rId28"/>
    <p:sldId id="291" r:id="rId29"/>
    <p:sldId id="300" r:id="rId30"/>
    <p:sldId id="274" r:id="rId31"/>
    <p:sldId id="296" r:id="rId32"/>
    <p:sldId id="308" r:id="rId33"/>
    <p:sldId id="27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5" autoAdjust="0"/>
    <p:restoredTop sz="94660"/>
  </p:normalViewPr>
  <p:slideViewPr>
    <p:cSldViewPr>
      <p:cViewPr varScale="1">
        <p:scale>
          <a:sx n="65" d="100"/>
          <a:sy n="65" d="100"/>
        </p:scale>
        <p:origin x="16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4E597-ECF2-46D2-98CF-6CDFAE202DDF}" type="datetimeFigureOut">
              <a:rPr lang="en-GB" smtClean="0"/>
              <a:t>18/03/2020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51436-2066-4363-B5C0-D274D70BD2CA}" type="slidenum">
              <a:rPr lang="en-GB" smtClean="0"/>
              <a:t>‹#›</a:t>
            </a:fld>
            <a:endParaRPr lang="en-GB"/>
          </a:p>
        </p:txBody>
      </p:sp>
    </p:spTree>
    <p:extLst>
      <p:ext uri="{BB962C8B-B14F-4D97-AF65-F5344CB8AC3E}">
        <p14:creationId xmlns:p14="http://schemas.microsoft.com/office/powerpoint/2010/main" val="322911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751436-2066-4363-B5C0-D274D70BD2CA}" type="slidenum">
              <a:rPr lang="en-GB" smtClean="0"/>
              <a:t>10</a:t>
            </a:fld>
            <a:endParaRPr lang="en-GB"/>
          </a:p>
        </p:txBody>
      </p:sp>
    </p:spTree>
    <p:extLst>
      <p:ext uri="{BB962C8B-B14F-4D97-AF65-F5344CB8AC3E}">
        <p14:creationId xmlns:p14="http://schemas.microsoft.com/office/powerpoint/2010/main" val="223800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751436-2066-4363-B5C0-D274D70BD2CA}" type="slidenum">
              <a:rPr lang="en-GB" smtClean="0"/>
              <a:t>22</a:t>
            </a:fld>
            <a:endParaRPr lang="en-GB"/>
          </a:p>
        </p:txBody>
      </p:sp>
    </p:spTree>
    <p:extLst>
      <p:ext uri="{BB962C8B-B14F-4D97-AF65-F5344CB8AC3E}">
        <p14:creationId xmlns:p14="http://schemas.microsoft.com/office/powerpoint/2010/main" val="32390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305710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70326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967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69774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72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273681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91304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128591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298491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5E5BD-CE42-4F7D-B5B0-C9C6C93DD900}"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288744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C5E5BD-CE42-4F7D-B5B0-C9C6C93DD900}"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338276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C5E5BD-CE42-4F7D-B5B0-C9C6C93DD900}"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122881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C5E5BD-CE42-4F7D-B5B0-C9C6C93DD900}"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402124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5E5BD-CE42-4F7D-B5B0-C9C6C93DD900}" type="datetimeFigureOut">
              <a:rPr lang="en-GB" smtClean="0"/>
              <a:t>18/03/2020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190346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C5E5BD-CE42-4F7D-B5B0-C9C6C93DD900}"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269583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9C5E5BD-CE42-4F7D-B5B0-C9C6C93DD900}"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6EFF-334A-4E36-B4B0-51086738388C}" type="slidenum">
              <a:rPr lang="en-GB" smtClean="0"/>
              <a:t>‹#›</a:t>
            </a:fld>
            <a:endParaRPr lang="en-GB"/>
          </a:p>
        </p:txBody>
      </p:sp>
    </p:spTree>
    <p:extLst>
      <p:ext uri="{BB962C8B-B14F-4D97-AF65-F5344CB8AC3E}">
        <p14:creationId xmlns:p14="http://schemas.microsoft.com/office/powerpoint/2010/main" val="28182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C5E5BD-CE42-4F7D-B5B0-C9C6C93DD900}" type="datetimeFigureOut">
              <a:rPr lang="en-GB" smtClean="0"/>
              <a:t>18/03/2020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F636EFF-334A-4E36-B4B0-51086738388C}" type="slidenum">
              <a:rPr lang="en-GB" smtClean="0"/>
              <a:t>‹#›</a:t>
            </a:fld>
            <a:endParaRPr lang="en-GB"/>
          </a:p>
        </p:txBody>
      </p:sp>
    </p:spTree>
    <p:extLst>
      <p:ext uri="{BB962C8B-B14F-4D97-AF65-F5344CB8AC3E}">
        <p14:creationId xmlns:p14="http://schemas.microsoft.com/office/powerpoint/2010/main" val="2642338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ychologytoday.com/us/basics/resili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psychologytoday.com/us/basics/parent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elegraph.co.uk/news/2018/07/05/duty-care-mothers-excessive-use-mobile-phones-driving-behavioura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spcc.org.uk/keeping-children-safe/online-safe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uZan3hPrzWg" TargetMode="External"/><Relationship Id="rId4" Type="http://schemas.openxmlformats.org/officeDocument/2006/relationships/hyperlink" Target="https://www.vodafone.co.uk/mobile/digital-parenting/tips-on-digital-life-balanc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vodafone.co.uk/mobile/digital-parenting/parental-controls-and-filte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google.com/youtubekids/answer/6292172"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qr-code-generator.com/a1/"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NnB-iSrqbF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odafone.co.uk/mobile/digital-parenting/goldilock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PlDsznUiY0" TargetMode="External"/><Relationship Id="rId4" Type="http://schemas.openxmlformats.org/officeDocument/2006/relationships/hyperlink" Target="https://youtu.be/NPlDsznUiY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6" y="188640"/>
            <a:ext cx="6777803" cy="2494044"/>
          </a:xfrm>
        </p:spPr>
        <p:txBody>
          <a:bodyPr/>
          <a:lstStyle/>
          <a:p>
            <a:r>
              <a:rPr lang="en-GB" dirty="0" smtClean="0"/>
              <a:t>Staying safe in a digital world! </a:t>
            </a:r>
            <a:endParaRPr lang="en-GB" dirty="0"/>
          </a:p>
        </p:txBody>
      </p:sp>
      <p:sp>
        <p:nvSpPr>
          <p:cNvPr id="3" name="Subtitle 2"/>
          <p:cNvSpPr>
            <a:spLocks noGrp="1"/>
          </p:cNvSpPr>
          <p:nvPr>
            <p:ph type="subTitle" idx="1"/>
          </p:nvPr>
        </p:nvSpPr>
        <p:spPr>
          <a:xfrm>
            <a:off x="539551" y="2996952"/>
            <a:ext cx="8352929" cy="3528392"/>
          </a:xfrm>
        </p:spPr>
        <p:txBody>
          <a:bodyPr>
            <a:normAutofit/>
          </a:bodyPr>
          <a:lstStyle/>
          <a:p>
            <a:endParaRPr lang="en-GB" dirty="0">
              <a:solidFill>
                <a:schemeClr val="tx1"/>
              </a:solidFill>
            </a:endParaRPr>
          </a:p>
          <a:p>
            <a:r>
              <a:rPr lang="en-GB" dirty="0" smtClean="0">
                <a:solidFill>
                  <a:schemeClr val="tx1"/>
                </a:solidFill>
              </a:rPr>
              <a:t>If you have any questions that you might not want to ask out loud, please write on a post-it note and stick to the board at the front. </a:t>
            </a:r>
          </a:p>
          <a:p>
            <a:r>
              <a:rPr lang="en-GB" dirty="0" smtClean="0">
                <a:solidFill>
                  <a:schemeClr val="tx1"/>
                </a:solidFill>
              </a:rPr>
              <a:t>Many thanks </a:t>
            </a:r>
            <a:r>
              <a:rPr lang="en-GB" dirty="0" smtClean="0">
                <a:solidFill>
                  <a:schemeClr val="tx1"/>
                </a:solidFill>
                <a:sym typeface="Wingdings" panose="05000000000000000000" pitchFamily="2" charset="2"/>
              </a:rPr>
              <a:t> </a:t>
            </a:r>
            <a:endParaRPr lang="en-GB" dirty="0">
              <a:solidFill>
                <a:schemeClr val="tx1"/>
              </a:solidFill>
            </a:endParaRPr>
          </a:p>
        </p:txBody>
      </p:sp>
    </p:spTree>
    <p:extLst>
      <p:ext uri="{BB962C8B-B14F-4D97-AF65-F5344CB8AC3E}">
        <p14:creationId xmlns:p14="http://schemas.microsoft.com/office/powerpoint/2010/main" val="381717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259632" y="3032664"/>
            <a:ext cx="6347714" cy="3880773"/>
          </a:xfrm>
        </p:spPr>
        <p:txBody>
          <a:bodyPr/>
          <a:lstStyle/>
          <a:p>
            <a:r>
              <a:rPr lang="en-US" dirty="0" smtClean="0"/>
              <a:t>#1: Parents on phone have children who are more negative and less </a:t>
            </a:r>
            <a:r>
              <a:rPr lang="en-US" dirty="0" smtClean="0">
                <a:hlinkClick r:id="rId3" tooltip="Psychology Today looks at resilient"/>
              </a:rPr>
              <a:t>resilient</a:t>
            </a:r>
            <a:r>
              <a:rPr lang="en-US" dirty="0" smtClean="0"/>
              <a:t>.</a:t>
            </a:r>
          </a:p>
          <a:p>
            <a:r>
              <a:rPr lang="en-US" dirty="0" smtClean="0"/>
              <a:t>#</a:t>
            </a:r>
            <a:r>
              <a:rPr lang="en-US" dirty="0"/>
              <a:t>2. Children feel unimportant, and have to compete with smartphones for parents’ attention</a:t>
            </a:r>
            <a:r>
              <a:rPr lang="en-US" dirty="0" smtClean="0"/>
              <a:t>.</a:t>
            </a:r>
          </a:p>
          <a:p>
            <a:r>
              <a:rPr lang="en-US" dirty="0"/>
              <a:t>#3. Distracted parental attention harms children’s social/emotional development</a:t>
            </a:r>
            <a:r>
              <a:rPr lang="en-US" dirty="0" smtClean="0"/>
              <a:t>.</a:t>
            </a:r>
          </a:p>
          <a:p>
            <a:r>
              <a:rPr lang="en-US" dirty="0"/>
              <a:t>#4. </a:t>
            </a:r>
            <a:r>
              <a:rPr lang="en-US" dirty="0" err="1" smtClean="0"/>
              <a:t>Mobilephone</a:t>
            </a:r>
            <a:r>
              <a:rPr lang="en-US" dirty="0" smtClean="0"/>
              <a:t> </a:t>
            </a:r>
            <a:r>
              <a:rPr lang="en-US" dirty="0"/>
              <a:t>use interferes with healthy </a:t>
            </a:r>
            <a:r>
              <a:rPr lang="en-US" dirty="0" smtClean="0">
                <a:hlinkClick r:id="rId4" tooltip="Psychology Today looks at parenting"/>
              </a:rPr>
              <a:t>parenting</a:t>
            </a:r>
            <a:endParaRPr lang="en-US" dirty="0" smtClean="0"/>
          </a:p>
          <a:p>
            <a:r>
              <a:rPr lang="en-US" dirty="0"/>
              <a:t>#5. Kids feel sad, mad, angry, and lonely when parents use </a:t>
            </a:r>
            <a:r>
              <a:rPr lang="en-US" dirty="0" err="1" smtClean="0"/>
              <a:t>mobilephones</a:t>
            </a:r>
            <a:r>
              <a:rPr lang="en-US" dirty="0"/>
              <a:t>.</a:t>
            </a:r>
            <a:endParaRPr lang="en-GB" b="1" dirty="0"/>
          </a:p>
        </p:txBody>
      </p:sp>
      <p:pic>
        <p:nvPicPr>
          <p:cNvPr id="1028" name="Picture 4" descr="Image result for children wanting to spend time with parents who are addicted to ph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64672"/>
            <a:ext cx="3894251" cy="25961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srcRect l="22207" t="30313" r="54447" b="42125"/>
          <a:stretch/>
        </p:blipFill>
        <p:spPr>
          <a:xfrm>
            <a:off x="251520" y="99682"/>
            <a:ext cx="4104456" cy="2736304"/>
          </a:xfrm>
          <a:prstGeom prst="rect">
            <a:avLst/>
          </a:prstGeom>
        </p:spPr>
      </p:pic>
    </p:spTree>
    <p:extLst>
      <p:ext uri="{BB962C8B-B14F-4D97-AF65-F5344CB8AC3E}">
        <p14:creationId xmlns:p14="http://schemas.microsoft.com/office/powerpoint/2010/main" val="3614879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0163"/>
            <a:ext cx="8424936" cy="1320800"/>
          </a:xfrm>
        </p:spPr>
        <p:txBody>
          <a:bodyPr>
            <a:normAutofit fontScale="90000"/>
          </a:bodyPr>
          <a:lstStyle/>
          <a:p>
            <a:r>
              <a:rPr lang="en-US" dirty="0"/>
              <a:t>Parents' excessive use of mobile phones is driving </a:t>
            </a:r>
            <a:r>
              <a:rPr lang="en-US" dirty="0" err="1"/>
              <a:t>behavioural</a:t>
            </a:r>
            <a:r>
              <a:rPr lang="en-US" dirty="0"/>
              <a:t> problems among children, study finds</a:t>
            </a:r>
            <a:br>
              <a:rPr lang="en-US" dirty="0"/>
            </a:br>
            <a:endParaRPr lang="en-GB" dirty="0"/>
          </a:p>
        </p:txBody>
      </p:sp>
      <p:pic>
        <p:nvPicPr>
          <p:cNvPr id="4" name="Picture 3"/>
          <p:cNvPicPr>
            <a:picLocks noChangeAspect="1"/>
          </p:cNvPicPr>
          <p:nvPr/>
        </p:nvPicPr>
        <p:blipFill rotWithShape="1">
          <a:blip r:embed="rId2"/>
          <a:srcRect l="13876" t="16545" r="39681" b="18500"/>
          <a:stretch/>
        </p:blipFill>
        <p:spPr>
          <a:xfrm>
            <a:off x="395536" y="1916832"/>
            <a:ext cx="5976664" cy="4720322"/>
          </a:xfrm>
          <a:prstGeom prst="rect">
            <a:avLst/>
          </a:prstGeom>
        </p:spPr>
      </p:pic>
      <p:sp>
        <p:nvSpPr>
          <p:cNvPr id="6" name="Rectangle 5"/>
          <p:cNvSpPr/>
          <p:nvPr/>
        </p:nvSpPr>
        <p:spPr>
          <a:xfrm>
            <a:off x="6397392" y="5713824"/>
            <a:ext cx="4572000" cy="923330"/>
          </a:xfrm>
          <a:prstGeom prst="rect">
            <a:avLst/>
          </a:prstGeom>
        </p:spPr>
        <p:txBody>
          <a:bodyPr>
            <a:spAutoFit/>
          </a:bodyPr>
          <a:lstStyle/>
          <a:p>
            <a:r>
              <a:rPr lang="en-GB" dirty="0">
                <a:hlinkClick r:id="rId3"/>
              </a:rPr>
              <a:t>https://www.telegraph.co.uk/news/2018/07/05/duty-care-mothers-excessive-use-mobile-phones-driving-behavioural/</a:t>
            </a:r>
            <a:endParaRPr lang="en-GB" dirty="0"/>
          </a:p>
        </p:txBody>
      </p:sp>
    </p:spTree>
    <p:extLst>
      <p:ext uri="{BB962C8B-B14F-4D97-AF65-F5344CB8AC3E}">
        <p14:creationId xmlns:p14="http://schemas.microsoft.com/office/powerpoint/2010/main" val="352910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Explore together</a:t>
            </a:r>
            <a:endParaRPr lang="en-GB"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58" t="15028" r="22635" b="17627"/>
          <a:stretch/>
        </p:blipFill>
        <p:spPr bwMode="auto">
          <a:xfrm>
            <a:off x="395536" y="1196752"/>
            <a:ext cx="8208912" cy="553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689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347713" cy="1320800"/>
          </a:xfrm>
        </p:spPr>
        <p:txBody>
          <a:bodyPr>
            <a:normAutofit fontScale="90000"/>
          </a:bodyPr>
          <a:lstStyle/>
          <a:p>
            <a:r>
              <a:rPr lang="en-GB" dirty="0" smtClean="0"/>
              <a:t>Cyber Bullying and </a:t>
            </a:r>
            <a:r>
              <a:rPr lang="en-GB" dirty="0" smtClean="0"/>
              <a:t>XXX – Links to other concerns can be found on this website. </a:t>
            </a:r>
            <a:endParaRPr lang="en-GB" dirty="0"/>
          </a:p>
        </p:txBody>
      </p:sp>
      <p:sp>
        <p:nvSpPr>
          <p:cNvPr id="5" name="Rectangle 4"/>
          <p:cNvSpPr/>
          <p:nvPr/>
        </p:nvSpPr>
        <p:spPr>
          <a:xfrm>
            <a:off x="2915816" y="5627854"/>
            <a:ext cx="4572000" cy="646331"/>
          </a:xfrm>
          <a:prstGeom prst="rect">
            <a:avLst/>
          </a:prstGeom>
        </p:spPr>
        <p:txBody>
          <a:bodyPr>
            <a:spAutoFit/>
          </a:bodyPr>
          <a:lstStyle/>
          <a:p>
            <a:r>
              <a:rPr lang="en-GB" dirty="0">
                <a:hlinkClick r:id="rId2"/>
              </a:rPr>
              <a:t>https://</a:t>
            </a:r>
            <a:r>
              <a:rPr lang="en-GB" dirty="0" smtClean="0">
                <a:hlinkClick r:id="rId2"/>
              </a:rPr>
              <a:t>www.nspcc.org.uk/keeping-children-safe/online-safety/</a:t>
            </a:r>
            <a:r>
              <a:rPr lang="en-GB" dirty="0" smtClean="0"/>
              <a:t> </a:t>
            </a:r>
            <a:endParaRPr lang="en-GB" dirty="0"/>
          </a:p>
        </p:txBody>
      </p:sp>
      <p:pic>
        <p:nvPicPr>
          <p:cNvPr id="3" name="Picture 2"/>
          <p:cNvPicPr>
            <a:picLocks noChangeAspect="1"/>
          </p:cNvPicPr>
          <p:nvPr/>
        </p:nvPicPr>
        <p:blipFill rotWithShape="1">
          <a:blip r:embed="rId3"/>
          <a:srcRect l="1153" t="11004" r="2191" b="13197"/>
          <a:stretch/>
        </p:blipFill>
        <p:spPr>
          <a:xfrm>
            <a:off x="683568" y="2204864"/>
            <a:ext cx="7316940" cy="3240359"/>
          </a:xfrm>
          <a:prstGeom prst="rect">
            <a:avLst/>
          </a:prstGeom>
        </p:spPr>
      </p:pic>
    </p:spTree>
    <p:extLst>
      <p:ext uri="{BB962C8B-B14F-4D97-AF65-F5344CB8AC3E}">
        <p14:creationId xmlns:p14="http://schemas.microsoft.com/office/powerpoint/2010/main" val="151568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55" t="14286" r="23141" b="19318"/>
          <a:stretch/>
        </p:blipFill>
        <p:spPr bwMode="auto">
          <a:xfrm>
            <a:off x="85449" y="188640"/>
            <a:ext cx="9058551"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076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5" t="16071" r="23141" b="16477"/>
          <a:stretch/>
        </p:blipFill>
        <p:spPr bwMode="auto">
          <a:xfrm>
            <a:off x="164830" y="199969"/>
            <a:ext cx="8969004"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30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uZan3hPrzWg"/>
          <p:cNvPicPr>
            <a:picLocks noGrp="1" noRot="1" noChangeAspect="1"/>
          </p:cNvPicPr>
          <p:nvPr>
            <p:ph idx="1"/>
            <a:videoFile r:link="rId1"/>
          </p:nvPr>
        </p:nvPicPr>
        <p:blipFill>
          <a:blip r:embed="rId3"/>
          <a:stretch>
            <a:fillRect/>
          </a:stretch>
        </p:blipFill>
        <p:spPr>
          <a:xfrm>
            <a:off x="251520" y="577951"/>
            <a:ext cx="8704967" cy="4896544"/>
          </a:xfrm>
          <a:prstGeom prst="rect">
            <a:avLst/>
          </a:prstGeom>
        </p:spPr>
      </p:pic>
      <p:sp>
        <p:nvSpPr>
          <p:cNvPr id="3" name="Rectangle 2"/>
          <p:cNvSpPr/>
          <p:nvPr/>
        </p:nvSpPr>
        <p:spPr>
          <a:xfrm>
            <a:off x="2123728" y="5805264"/>
            <a:ext cx="4572000" cy="646331"/>
          </a:xfrm>
          <a:prstGeom prst="rect">
            <a:avLst/>
          </a:prstGeom>
        </p:spPr>
        <p:txBody>
          <a:bodyPr>
            <a:spAutoFit/>
          </a:bodyPr>
          <a:lstStyle/>
          <a:p>
            <a:r>
              <a:rPr lang="en-GB" dirty="0">
                <a:hlinkClick r:id="rId4"/>
              </a:rPr>
              <a:t>https://www.vodafone.co.uk/mobile/digital-parenting/tips-on-digital-life-balance</a:t>
            </a:r>
            <a:endParaRPr lang="en-GB" dirty="0"/>
          </a:p>
        </p:txBody>
      </p:sp>
    </p:spTree>
    <p:extLst>
      <p:ext uri="{BB962C8B-B14F-4D97-AF65-F5344CB8AC3E}">
        <p14:creationId xmlns:p14="http://schemas.microsoft.com/office/powerpoint/2010/main" val="213279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8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03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2"/>
              </a:rPr>
              <a:t>https://www.vodafone.co.uk/mobile/digital-parenting/parental-controls-and-filtering</a:t>
            </a:r>
            <a:r>
              <a:rPr lang="en-GB" dirty="0"/>
              <a:t/>
            </a:r>
            <a:br>
              <a:rPr lang="en-GB" dirty="0"/>
            </a:br>
            <a:endParaRPr lang="en-GB" dirty="0"/>
          </a:p>
        </p:txBody>
      </p:sp>
      <p:pic>
        <p:nvPicPr>
          <p:cNvPr id="4" name="Content Placeholder 3"/>
          <p:cNvPicPr>
            <a:picLocks noGrp="1" noChangeAspect="1"/>
          </p:cNvPicPr>
          <p:nvPr>
            <p:ph idx="1"/>
          </p:nvPr>
        </p:nvPicPr>
        <p:blipFill>
          <a:blip r:embed="rId3"/>
          <a:stretch>
            <a:fillRect/>
          </a:stretch>
        </p:blipFill>
        <p:spPr>
          <a:xfrm>
            <a:off x="755576" y="2204864"/>
            <a:ext cx="7778824" cy="4392747"/>
          </a:xfrm>
          <a:prstGeom prst="rect">
            <a:avLst/>
          </a:prstGeom>
        </p:spPr>
      </p:pic>
    </p:spTree>
    <p:extLst>
      <p:ext uri="{BB962C8B-B14F-4D97-AF65-F5344CB8AC3E}">
        <p14:creationId xmlns:p14="http://schemas.microsoft.com/office/powerpoint/2010/main" val="2164440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8157592" cy="1080120"/>
          </a:xfrm>
        </p:spPr>
        <p:txBody>
          <a:bodyPr>
            <a:normAutofit/>
          </a:bodyPr>
          <a:lstStyle/>
          <a:p>
            <a:r>
              <a:rPr lang="en-GB" dirty="0" smtClean="0"/>
              <a:t>YouTube Kids </a:t>
            </a:r>
            <a:endParaRPr lang="en-GB"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835696" y="2852936"/>
            <a:ext cx="6348413" cy="356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556676" y="1493168"/>
            <a:ext cx="8157592" cy="1080120"/>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dirty="0" smtClean="0"/>
              <a:t>Great for videos but very easy to come across content not suitable for children. </a:t>
            </a:r>
          </a:p>
        </p:txBody>
      </p:sp>
      <p:sp>
        <p:nvSpPr>
          <p:cNvPr id="4" name="Rectangle 3"/>
          <p:cNvSpPr>
            <a:spLocks noChangeArrowheads="1"/>
          </p:cNvSpPr>
          <p:nvPr/>
        </p:nvSpPr>
        <p:spPr bwMode="auto">
          <a:xfrm>
            <a:off x="395536" y="2725688"/>
            <a:ext cx="5256584" cy="1438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501" rIns="0" bIns="10791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02124"/>
                </a:solidFill>
                <a:effectLst/>
                <a:latin typeface="Google Sans"/>
                <a:cs typeface="Arial" pitchFamily="34" charset="0"/>
              </a:rPr>
              <a:t>Parental controls and settings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C4043"/>
                </a:solidFill>
                <a:effectLst/>
                <a:latin typeface="Roboto"/>
                <a:cs typeface="Arial" pitchFamily="34" charset="0"/>
              </a:rPr>
              <a:t>You can access parental controls and other settings at any time by following these steps: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0" i="0" u="none" strike="noStrike" cap="none" normalizeH="0" baseline="0" dirty="0" smtClean="0">
                <a:ln>
                  <a:noFill/>
                </a:ln>
                <a:solidFill>
                  <a:srgbClr val="3C4043"/>
                </a:solidFill>
                <a:effectLst/>
                <a:latin typeface="Roboto"/>
                <a:cs typeface="Arial" pitchFamily="34" charset="0"/>
              </a:rPr>
              <a:t>Tap the Lock icon        in the bottom corner of any page in the app.</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000" b="0" i="0" u="none" strike="noStrike" cap="none" normalizeH="0" baseline="0" dirty="0" smtClean="0">
                <a:ln>
                  <a:noFill/>
                </a:ln>
                <a:solidFill>
                  <a:srgbClr val="3C4043"/>
                </a:solidFill>
                <a:effectLst/>
                <a:latin typeface="Roboto"/>
                <a:cs typeface="Arial" pitchFamily="34" charset="0"/>
              </a:rPr>
              <a:t>Complete the multiplication problem or read and enter the numbers that appear. Or, enter your </a:t>
            </a:r>
            <a:r>
              <a:rPr kumimoji="0" lang="en-US" altLang="en-US" sz="1000" b="0" i="0" u="none" strike="noStrike" cap="none" normalizeH="0" baseline="0" dirty="0" smtClean="0">
                <a:ln>
                  <a:noFill/>
                </a:ln>
                <a:solidFill>
                  <a:srgbClr val="7759AE"/>
                </a:solidFill>
                <a:effectLst/>
                <a:latin typeface="Roboto"/>
                <a:cs typeface="Arial" pitchFamily="34" charset="0"/>
                <a:hlinkClick r:id="rId3"/>
              </a:rPr>
              <a:t>custom passcode</a:t>
            </a:r>
            <a:r>
              <a:rPr kumimoji="0" lang="en-US" altLang="en-US" sz="1000" b="0" i="0" u="none" strike="noStrike" cap="none" normalizeH="0" baseline="0" dirty="0" smtClean="0">
                <a:ln>
                  <a:noFill/>
                </a:ln>
                <a:solidFill>
                  <a:srgbClr val="3C4043"/>
                </a:solidFill>
                <a:effectLst/>
                <a:latin typeface="Roboto"/>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000" b="0" i="0" u="none" strike="noStrike" cap="none" normalizeH="0" baseline="0" dirty="0" smtClean="0">
                <a:ln>
                  <a:noFill/>
                </a:ln>
                <a:solidFill>
                  <a:srgbClr val="3C4043"/>
                </a:solidFill>
                <a:effectLst/>
                <a:latin typeface="Roboto"/>
                <a:cs typeface="Arial" pitchFamily="34" charset="0"/>
              </a:rPr>
              <a:t>Select Settings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C4043"/>
                </a:solidFill>
                <a:effectLst/>
                <a:latin typeface="Roboto"/>
                <a:cs typeface="Arial" pitchFamily="34" charset="0"/>
              </a:rPr>
              <a:t>Your child can also control some settings.</a:t>
            </a:r>
          </a:p>
        </p:txBody>
      </p:sp>
      <p:pic>
        <p:nvPicPr>
          <p:cNvPr id="7172" name="Picture 4" descr="https://lh3.googleusercontent.com/ZNvq9fsTXUIvKff7FTX7cADPiMH6LjRrT0OSXlsBlQ4CvoOULu-7FX8ukdSDZMLUZxE=w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988" y="-46038"/>
            <a:ext cx="171450" cy="17145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s://lh3.googleusercontent.com/Bm56cKGNXaqmyCJ6eI9-V2DGdBzjAy46j6r4hFKFyb6KkQ9LJEgRPNec0OM0zu3oVA=w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258763"/>
            <a:ext cx="17145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3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You wouldn’t let your child go swimming without lessons!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4554"/>
            <a:ext cx="6552728" cy="460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132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Addictive </a:t>
            </a:r>
            <a:endParaRPr lang="en-GB"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61" t="19007" r="29691" b="23443"/>
          <a:stretch/>
        </p:blipFill>
        <p:spPr bwMode="auto">
          <a:xfrm>
            <a:off x="1547664" y="1412776"/>
            <a:ext cx="6071801" cy="439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666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Snapchat, Instagram, Facebook and Twitter</a:t>
            </a:r>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24" t="20233" r="25045" b="16402"/>
          <a:stretch/>
        </p:blipFill>
        <p:spPr bwMode="auto">
          <a:xfrm>
            <a:off x="899592" y="1932767"/>
            <a:ext cx="7138020" cy="492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568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832981"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41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Fortnite</a:t>
            </a:r>
            <a:r>
              <a:rPr lang="en-GB" dirty="0"/>
              <a:t> </a:t>
            </a:r>
            <a:r>
              <a:rPr lang="en-GB" dirty="0" smtClean="0"/>
              <a:t>and </a:t>
            </a:r>
            <a:r>
              <a:rPr lang="en-GB" dirty="0" err="1" smtClean="0"/>
              <a:t>Roblox</a:t>
            </a:r>
            <a:endParaRPr lang="en-GB" dirty="0"/>
          </a:p>
        </p:txBody>
      </p:sp>
      <p:sp>
        <p:nvSpPr>
          <p:cNvPr id="2" name="Content Placeholder 1"/>
          <p:cNvSpPr>
            <a:spLocks noGrp="1"/>
          </p:cNvSpPr>
          <p:nvPr>
            <p:ph idx="1"/>
          </p:nvPr>
        </p:nvSpPr>
        <p:spPr/>
        <p:txBody>
          <a:bodyPr>
            <a:normAutofit/>
          </a:bodyPr>
          <a:lstStyle/>
          <a:p>
            <a:r>
              <a:rPr lang="en-GB" dirty="0" err="1"/>
              <a:t>Fortnite</a:t>
            </a:r>
            <a:r>
              <a:rPr lang="en-GB" dirty="0"/>
              <a:t>: Battle Royale is a game which combines Minecraft-style building with shooting for survival. It has been described as ‘Call of Duty for kids’ and has 40 million players worldwide. It can be played on the PC, Xbox or </a:t>
            </a:r>
            <a:r>
              <a:rPr lang="en-GB" dirty="0" err="1"/>
              <a:t>Playstation</a:t>
            </a:r>
            <a:r>
              <a:rPr lang="en-GB" dirty="0"/>
              <a:t>. </a:t>
            </a:r>
            <a:endParaRPr lang="en-GB" dirty="0" smtClean="0"/>
          </a:p>
          <a:p>
            <a:r>
              <a:rPr lang="en-GB" dirty="0" err="1"/>
              <a:t>Roblox</a:t>
            </a:r>
            <a:r>
              <a:rPr lang="en-GB" dirty="0"/>
              <a:t> is a social gaming website. It was launched in 2006 and now has over 30 million active users. It is aimed at 8-18 year olds, but players of all ages can use the site and play games together.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229200"/>
            <a:ext cx="2520280" cy="149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Image result for fortn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55" y="260648"/>
            <a:ext cx="192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13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you can do to protect your children online</a:t>
            </a:r>
            <a:endParaRPr lang="en-GB" dirty="0"/>
          </a:p>
        </p:txBody>
      </p:sp>
      <p:sp>
        <p:nvSpPr>
          <p:cNvPr id="3" name="Content Placeholder 2"/>
          <p:cNvSpPr>
            <a:spLocks noGrp="1"/>
          </p:cNvSpPr>
          <p:nvPr>
            <p:ph idx="1"/>
          </p:nvPr>
        </p:nvSpPr>
        <p:spPr/>
        <p:txBody>
          <a:bodyPr/>
          <a:lstStyle/>
          <a:p>
            <a:r>
              <a:rPr lang="en-GB" dirty="0" smtClean="0"/>
              <a:t>Set up parental controls and filtering on all devices! (Children are amazing at finding ways around them). </a:t>
            </a:r>
          </a:p>
          <a:p>
            <a:r>
              <a:rPr lang="en-GB" dirty="0" smtClean="0"/>
              <a:t>No screen time an hour before bed. </a:t>
            </a:r>
          </a:p>
          <a:p>
            <a:r>
              <a:rPr lang="en-GB" dirty="0" smtClean="0"/>
              <a:t>Share, play and talk together about what they are doing. </a:t>
            </a:r>
            <a:endParaRPr lang="en-GB" dirty="0"/>
          </a:p>
        </p:txBody>
      </p:sp>
    </p:spTree>
    <p:extLst>
      <p:ext uri="{BB962C8B-B14F-4D97-AF65-F5344CB8AC3E}">
        <p14:creationId xmlns:p14="http://schemas.microsoft.com/office/powerpoint/2010/main" val="773261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family technology charter.</a:t>
            </a:r>
            <a:endParaRPr lang="en-GB" dirty="0"/>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463" t="18702" r="22464" b="11505"/>
          <a:stretch/>
        </p:blipFill>
        <p:spPr bwMode="auto">
          <a:xfrm rot="20218874">
            <a:off x="441101" y="1937806"/>
            <a:ext cx="4433454" cy="315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945" t="15246" r="37541" b="17330"/>
          <a:stretch/>
        </p:blipFill>
        <p:spPr bwMode="auto">
          <a:xfrm rot="847603">
            <a:off x="4401653" y="1579372"/>
            <a:ext cx="3449782" cy="49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624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Family Pledge </a:t>
            </a:r>
            <a:endParaRPr lang="en-GB" dirty="0"/>
          </a:p>
        </p:txBody>
      </p:sp>
      <p:pic>
        <p:nvPicPr>
          <p:cNvPr id="5" name="Content Placeholder 4"/>
          <p:cNvPicPr>
            <a:picLocks noGrp="1" noChangeAspect="1"/>
          </p:cNvPicPr>
          <p:nvPr>
            <p:ph idx="1"/>
          </p:nvPr>
        </p:nvPicPr>
        <p:blipFill>
          <a:blip r:embed="rId2"/>
          <a:stretch>
            <a:fillRect/>
          </a:stretch>
        </p:blipFill>
        <p:spPr>
          <a:xfrm>
            <a:off x="746005" y="3068960"/>
            <a:ext cx="6348413" cy="3584986"/>
          </a:xfrm>
          <a:prstGeom prst="rect">
            <a:avLst/>
          </a:prstGeom>
        </p:spPr>
      </p:pic>
      <p:pic>
        <p:nvPicPr>
          <p:cNvPr id="4" name="Picture 3"/>
          <p:cNvPicPr>
            <a:picLocks noChangeAspect="1"/>
          </p:cNvPicPr>
          <p:nvPr/>
        </p:nvPicPr>
        <p:blipFill rotWithShape="1">
          <a:blip r:embed="rId3"/>
          <a:srcRect l="71123" t="25391" r="16092" b="51969"/>
          <a:stretch/>
        </p:blipFill>
        <p:spPr>
          <a:xfrm>
            <a:off x="5868144" y="285618"/>
            <a:ext cx="2586434" cy="2586434"/>
          </a:xfrm>
          <a:prstGeom prst="rect">
            <a:avLst/>
          </a:prstGeom>
        </p:spPr>
      </p:pic>
    </p:spTree>
    <p:extLst>
      <p:ext uri="{BB962C8B-B14F-4D97-AF65-F5344CB8AC3E}">
        <p14:creationId xmlns:p14="http://schemas.microsoft.com/office/powerpoint/2010/main" val="1766215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Apps </a:t>
            </a:r>
            <a:endParaRPr lang="en-GB" dirty="0"/>
          </a:p>
        </p:txBody>
      </p:sp>
      <p:sp>
        <p:nvSpPr>
          <p:cNvPr id="2" name="Content Placeholder 1"/>
          <p:cNvSpPr>
            <a:spLocks noGrp="1"/>
          </p:cNvSpPr>
          <p:nvPr>
            <p:ph idx="1"/>
          </p:nvPr>
        </p:nvSpPr>
        <p:spPr/>
        <p:txBody>
          <a:bodyPr>
            <a:normAutofit lnSpcReduction="10000"/>
          </a:bodyPr>
          <a:lstStyle/>
          <a:p>
            <a:r>
              <a:rPr lang="en-GB" dirty="0"/>
              <a:t>QR codes - </a:t>
            </a:r>
            <a:r>
              <a:rPr lang="en-GB" dirty="0">
                <a:hlinkClick r:id="rId2"/>
              </a:rPr>
              <a:t>https://</a:t>
            </a:r>
            <a:r>
              <a:rPr lang="en-GB" dirty="0" smtClean="0">
                <a:hlinkClick r:id="rId2"/>
              </a:rPr>
              <a:t>www.qr-code-generator.com/a1/</a:t>
            </a:r>
            <a:endParaRPr lang="en-GB" dirty="0" smtClean="0"/>
          </a:p>
          <a:p>
            <a:r>
              <a:rPr lang="en-GB" dirty="0" smtClean="0"/>
              <a:t>Doodle Buddy </a:t>
            </a:r>
          </a:p>
          <a:p>
            <a:r>
              <a:rPr lang="en-GB" dirty="0" smtClean="0"/>
              <a:t>I can animate </a:t>
            </a:r>
          </a:p>
          <a:p>
            <a:r>
              <a:rPr lang="en-GB" dirty="0" smtClean="0"/>
              <a:t>Scratch junior </a:t>
            </a:r>
          </a:p>
          <a:p>
            <a:r>
              <a:rPr lang="en-GB" dirty="0" smtClean="0"/>
              <a:t>iMovie </a:t>
            </a:r>
          </a:p>
          <a:p>
            <a:r>
              <a:rPr lang="en-GB" dirty="0" err="1" smtClean="0"/>
              <a:t>Kodable</a:t>
            </a:r>
            <a:r>
              <a:rPr lang="en-GB" dirty="0" smtClean="0"/>
              <a:t> </a:t>
            </a:r>
          </a:p>
          <a:p>
            <a:r>
              <a:rPr lang="en-GB" dirty="0" smtClean="0"/>
              <a:t>Garage Band </a:t>
            </a:r>
          </a:p>
          <a:p>
            <a:r>
              <a:rPr lang="en-GB" dirty="0" smtClean="0"/>
              <a:t>Mental Maths apps</a:t>
            </a:r>
          </a:p>
          <a:p>
            <a:r>
              <a:rPr lang="en-GB" dirty="0" smtClean="0"/>
              <a:t>Lego fix the factory</a:t>
            </a:r>
          </a:p>
          <a:p>
            <a:r>
              <a:rPr lang="en-GB" dirty="0" smtClean="0"/>
              <a:t>Purple mash </a:t>
            </a:r>
          </a:p>
          <a:p>
            <a:endParaRPr lang="en-GB" dirty="0"/>
          </a:p>
        </p:txBody>
      </p:sp>
      <p:pic>
        <p:nvPicPr>
          <p:cNvPr id="1026" name="Picture 2" descr="Image result for scratch j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16832"/>
            <a:ext cx="21431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ov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945" y="4354623"/>
            <a:ext cx="2052748" cy="1172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arage b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74" y="404664"/>
            <a:ext cx="1171575" cy="11715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ego fix the fac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613" y="2878857"/>
            <a:ext cx="234315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7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57" t="20238" r="23028" b="12500"/>
          <a:stretch/>
        </p:blipFill>
        <p:spPr bwMode="auto">
          <a:xfrm>
            <a:off x="323528" y="332656"/>
            <a:ext cx="8712968" cy="597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Parenting Magazine and the online Community. </a:t>
            </a:r>
            <a:endParaRPr lang="en-GB" dirty="0"/>
          </a:p>
        </p:txBody>
      </p:sp>
      <p:sp>
        <p:nvSpPr>
          <p:cNvPr id="3" name="Content Placeholder 2"/>
          <p:cNvSpPr>
            <a:spLocks noGrp="1"/>
          </p:cNvSpPr>
          <p:nvPr>
            <p:ph idx="1"/>
          </p:nvPr>
        </p:nvSpPr>
        <p:spPr/>
        <p:txBody>
          <a:bodyPr>
            <a:normAutofit/>
          </a:bodyPr>
          <a:lstStyle/>
          <a:p>
            <a:r>
              <a:rPr lang="en-GB" sz="3200" dirty="0" smtClean="0"/>
              <a:t>Nikki Lilly </a:t>
            </a:r>
          </a:p>
          <a:p>
            <a:r>
              <a:rPr lang="en-GB" sz="3200" dirty="0" smtClean="0"/>
              <a:t>Jaden Ashman </a:t>
            </a:r>
          </a:p>
          <a:p>
            <a:r>
              <a:rPr lang="en-GB" sz="3200" dirty="0" smtClean="0"/>
              <a:t>Alec Steel </a:t>
            </a:r>
          </a:p>
          <a:p>
            <a:r>
              <a:rPr lang="en-GB" sz="3200" dirty="0" smtClean="0"/>
              <a:t>Bella Lack </a:t>
            </a:r>
          </a:p>
          <a:p>
            <a:r>
              <a:rPr lang="en-GB" sz="3200" dirty="0" err="1" smtClean="0"/>
              <a:t>Amika</a:t>
            </a:r>
            <a:r>
              <a:rPr lang="en-GB" sz="3200" dirty="0" smtClean="0"/>
              <a:t> George </a:t>
            </a:r>
            <a:endParaRPr lang="en-GB" sz="3200" dirty="0"/>
          </a:p>
        </p:txBody>
      </p:sp>
    </p:spTree>
    <p:extLst>
      <p:ext uri="{BB962C8B-B14F-4D97-AF65-F5344CB8AC3E}">
        <p14:creationId xmlns:p14="http://schemas.microsoft.com/office/powerpoint/2010/main" val="75564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we will do tonight:</a:t>
            </a:r>
            <a:endParaRPr lang="en-GB" dirty="0"/>
          </a:p>
        </p:txBody>
      </p:sp>
      <p:sp>
        <p:nvSpPr>
          <p:cNvPr id="2" name="Content Placeholder 1"/>
          <p:cNvSpPr>
            <a:spLocks noGrp="1"/>
          </p:cNvSpPr>
          <p:nvPr>
            <p:ph idx="1"/>
          </p:nvPr>
        </p:nvSpPr>
        <p:spPr/>
        <p:txBody>
          <a:bodyPr/>
          <a:lstStyle/>
          <a:p>
            <a:r>
              <a:rPr lang="en-GB" dirty="0" smtClean="0"/>
              <a:t>Online Safety Quiz.</a:t>
            </a:r>
          </a:p>
          <a:p>
            <a:r>
              <a:rPr lang="en-GB" dirty="0" smtClean="0"/>
              <a:t>Update on E-Safety – children will go out with Miss Owen. </a:t>
            </a:r>
          </a:p>
          <a:p>
            <a:r>
              <a:rPr lang="en-GB" dirty="0" smtClean="0"/>
              <a:t>Make a family agreement!</a:t>
            </a:r>
          </a:p>
        </p:txBody>
      </p:sp>
    </p:spTree>
    <p:extLst>
      <p:ext uri="{BB962C8B-B14F-4D97-AF65-F5344CB8AC3E}">
        <p14:creationId xmlns:p14="http://schemas.microsoft.com/office/powerpoint/2010/main" val="3830819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Any questions?</a:t>
            </a:r>
            <a:endParaRPr lang="en-GB" dirty="0"/>
          </a:p>
        </p:txBody>
      </p:sp>
      <p:sp>
        <p:nvSpPr>
          <p:cNvPr id="2" name="Content Placeholder 1"/>
          <p:cNvSpPr>
            <a:spLocks noGrp="1"/>
          </p:cNvSpPr>
          <p:nvPr>
            <p:ph idx="1"/>
          </p:nvPr>
        </p:nvSpPr>
        <p:spPr/>
        <p:txBody>
          <a:bodyPr/>
          <a:lstStyle/>
          <a:p>
            <a:r>
              <a:rPr lang="en-GB" dirty="0" smtClean="0"/>
              <a:t>We need some volunteers </a:t>
            </a:r>
            <a:r>
              <a:rPr lang="en-GB" dirty="0" smtClean="0"/>
              <a:t>for our Parent Partnership Group. </a:t>
            </a:r>
          </a:p>
          <a:p>
            <a:pPr>
              <a:buFontTx/>
              <a:buChar char="-"/>
            </a:pPr>
            <a:r>
              <a:rPr lang="en-GB" dirty="0" smtClean="0"/>
              <a:t>Termly </a:t>
            </a:r>
            <a:r>
              <a:rPr lang="en-GB" dirty="0" smtClean="0"/>
              <a:t>E-Safety Meeting to share ideas and concerns about </a:t>
            </a:r>
            <a:r>
              <a:rPr lang="en-GB" dirty="0" smtClean="0"/>
              <a:t>E-Safety </a:t>
            </a:r>
            <a:r>
              <a:rPr lang="en-GB" dirty="0" smtClean="0"/>
              <a:t>within the school and community. </a:t>
            </a:r>
            <a:endParaRPr lang="en-GB" dirty="0" smtClean="0"/>
          </a:p>
          <a:p>
            <a:pPr>
              <a:buFontTx/>
              <a:buChar char="-"/>
            </a:pPr>
            <a:endParaRPr lang="en-GB" dirty="0"/>
          </a:p>
          <a:p>
            <a:pPr>
              <a:buFontTx/>
              <a:buChar char="-"/>
            </a:pPr>
            <a:r>
              <a:rPr lang="en-GB" dirty="0" smtClean="0"/>
              <a:t>Please contact Miss Foote or Miss Owen if you are interested in taking part. </a:t>
            </a:r>
            <a:endParaRPr lang="en-GB" dirty="0"/>
          </a:p>
        </p:txBody>
      </p:sp>
    </p:spTree>
    <p:extLst>
      <p:ext uri="{BB962C8B-B14F-4D97-AF65-F5344CB8AC3E}">
        <p14:creationId xmlns:p14="http://schemas.microsoft.com/office/powerpoint/2010/main" val="103975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Quiz </a:t>
            </a:r>
            <a:endParaRPr lang="en-GB" dirty="0"/>
          </a:p>
        </p:txBody>
      </p:sp>
      <p:sp>
        <p:nvSpPr>
          <p:cNvPr id="2" name="Content Placeholder 1"/>
          <p:cNvSpPr>
            <a:spLocks noGrp="1"/>
          </p:cNvSpPr>
          <p:nvPr>
            <p:ph idx="1"/>
          </p:nvPr>
        </p:nvSpPr>
        <p:spPr/>
        <p:txBody>
          <a:bodyPr/>
          <a:lstStyle/>
          <a:p>
            <a:r>
              <a:rPr lang="en-GB" dirty="0" smtClean="0"/>
              <a:t>Please write on the answer sheet what you know about your children’s online behaviour. </a:t>
            </a:r>
          </a:p>
          <a:p>
            <a:r>
              <a:rPr lang="en-GB" dirty="0" smtClean="0"/>
              <a:t>Children can write their own answers but keep them secret from your parents until the end of the quiz. </a:t>
            </a:r>
            <a:endParaRPr lang="en-GB" dirty="0"/>
          </a:p>
        </p:txBody>
      </p:sp>
    </p:spTree>
    <p:extLst>
      <p:ext uri="{BB962C8B-B14F-4D97-AF65-F5344CB8AC3E}">
        <p14:creationId xmlns:p14="http://schemas.microsoft.com/office/powerpoint/2010/main" val="996696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Internet of Things - Data</a:t>
            </a:r>
            <a:endParaRPr lang="en-GB" dirty="0"/>
          </a:p>
        </p:txBody>
      </p:sp>
      <p:pic>
        <p:nvPicPr>
          <p:cNvPr id="4" name="NnB-iSrqbFY"/>
          <p:cNvPicPr>
            <a:picLocks noGrp="1" noRot="1" noChangeAspect="1"/>
          </p:cNvPicPr>
          <p:nvPr>
            <p:ph idx="1"/>
            <a:videoFile r:link="rId1"/>
          </p:nvPr>
        </p:nvPicPr>
        <p:blipFill>
          <a:blip r:embed="rId3"/>
          <a:stretch>
            <a:fillRect/>
          </a:stretch>
        </p:blipFill>
        <p:spPr>
          <a:xfrm>
            <a:off x="395536" y="1556792"/>
            <a:ext cx="8448939" cy="4752528"/>
          </a:xfrm>
          <a:prstGeom prst="rect">
            <a:avLst/>
          </a:prstGeom>
        </p:spPr>
      </p:pic>
    </p:spTree>
    <p:extLst>
      <p:ext uri="{BB962C8B-B14F-4D97-AF65-F5344CB8AC3E}">
        <p14:creationId xmlns:p14="http://schemas.microsoft.com/office/powerpoint/2010/main" val="394530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3874" t="15548" r="24986" b="23422"/>
          <a:stretch/>
        </p:blipFill>
        <p:spPr>
          <a:xfrm>
            <a:off x="179512" y="404664"/>
            <a:ext cx="8784976" cy="5920310"/>
          </a:xfrm>
          <a:prstGeom prst="rect">
            <a:avLst/>
          </a:prstGeom>
        </p:spPr>
      </p:pic>
    </p:spTree>
    <p:extLst>
      <p:ext uri="{BB962C8B-B14F-4D97-AF65-F5344CB8AC3E}">
        <p14:creationId xmlns:p14="http://schemas.microsoft.com/office/powerpoint/2010/main" val="1903641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to go with Miss Owen. </a:t>
            </a:r>
            <a:endParaRPr lang="en-GB" dirty="0"/>
          </a:p>
        </p:txBody>
      </p:sp>
      <p:pic>
        <p:nvPicPr>
          <p:cNvPr id="4" name="Content Placeholder 3"/>
          <p:cNvPicPr>
            <a:picLocks noGrp="1" noChangeAspect="1"/>
          </p:cNvPicPr>
          <p:nvPr>
            <p:ph idx="1"/>
          </p:nvPr>
        </p:nvPicPr>
        <p:blipFill rotWithShape="1">
          <a:blip r:embed="rId2"/>
          <a:srcRect l="2300" t="25221" r="2423" b="14521"/>
          <a:stretch/>
        </p:blipFill>
        <p:spPr>
          <a:xfrm>
            <a:off x="0" y="2204864"/>
            <a:ext cx="9035019" cy="3226792"/>
          </a:xfrm>
          <a:prstGeom prst="rect">
            <a:avLst/>
          </a:prstGeom>
        </p:spPr>
      </p:pic>
      <p:sp>
        <p:nvSpPr>
          <p:cNvPr id="3" name="Rectangle 2"/>
          <p:cNvSpPr/>
          <p:nvPr/>
        </p:nvSpPr>
        <p:spPr>
          <a:xfrm>
            <a:off x="2385312" y="5589240"/>
            <a:ext cx="4572000" cy="646331"/>
          </a:xfrm>
          <a:prstGeom prst="rect">
            <a:avLst/>
          </a:prstGeom>
        </p:spPr>
        <p:txBody>
          <a:bodyPr>
            <a:spAutoFit/>
          </a:bodyPr>
          <a:lstStyle/>
          <a:p>
            <a:r>
              <a:rPr lang="en-GB" dirty="0">
                <a:hlinkClick r:id="rId3"/>
              </a:rPr>
              <a:t>https://www.vodafone.co.uk/mobile/digital-parenting/goldilocks</a:t>
            </a:r>
            <a:endParaRPr lang="en-GB" dirty="0"/>
          </a:p>
        </p:txBody>
      </p:sp>
    </p:spTree>
    <p:extLst>
      <p:ext uri="{BB962C8B-B14F-4D97-AF65-F5344CB8AC3E}">
        <p14:creationId xmlns:p14="http://schemas.microsoft.com/office/powerpoint/2010/main" val="1821113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Video Clip – Be a Tech Role Model </a:t>
            </a:r>
            <a:endParaRPr lang="en-GB" sz="2200" dirty="0"/>
          </a:p>
        </p:txBody>
      </p:sp>
      <p:pic>
        <p:nvPicPr>
          <p:cNvPr id="6" name="NPlDsznUiY0"/>
          <p:cNvPicPr>
            <a:picLocks noGrp="1" noRot="1" noChangeAspect="1"/>
          </p:cNvPicPr>
          <p:nvPr>
            <p:ph idx="1"/>
            <a:videoFile r:link="rId1"/>
          </p:nvPr>
        </p:nvPicPr>
        <p:blipFill>
          <a:blip r:embed="rId3"/>
          <a:stretch>
            <a:fillRect/>
          </a:stretch>
        </p:blipFill>
        <p:spPr>
          <a:xfrm>
            <a:off x="251520" y="476672"/>
            <a:ext cx="8541930" cy="4804836"/>
          </a:xfrm>
          <a:prstGeom prst="rect">
            <a:avLst/>
          </a:prstGeom>
        </p:spPr>
      </p:pic>
      <p:sp>
        <p:nvSpPr>
          <p:cNvPr id="5" name="Rectangle 4"/>
          <p:cNvSpPr/>
          <p:nvPr/>
        </p:nvSpPr>
        <p:spPr>
          <a:xfrm>
            <a:off x="3419872" y="5877272"/>
            <a:ext cx="3223959" cy="369332"/>
          </a:xfrm>
          <a:prstGeom prst="rect">
            <a:avLst/>
          </a:prstGeom>
        </p:spPr>
        <p:txBody>
          <a:bodyPr wrap="none">
            <a:spAutoFit/>
          </a:bodyPr>
          <a:lstStyle/>
          <a:p>
            <a:r>
              <a:rPr lang="en-GB" dirty="0">
                <a:solidFill>
                  <a:srgbClr val="FFFFFF"/>
                </a:solidFill>
                <a:latin typeface="YouTube Noto"/>
                <a:hlinkClick r:id="rId4"/>
              </a:rPr>
              <a:t>https://youtu.be/NPlDsznUiY0</a:t>
            </a:r>
            <a:endParaRPr lang="en-GB" dirty="0"/>
          </a:p>
        </p:txBody>
      </p:sp>
    </p:spTree>
    <p:extLst>
      <p:ext uri="{BB962C8B-B14F-4D97-AF65-F5344CB8AC3E}">
        <p14:creationId xmlns:p14="http://schemas.microsoft.com/office/powerpoint/2010/main" val="251353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lstStyle/>
          <a:p>
            <a:endParaRPr lang="en-GB"/>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80" t="21428" r="23251" b="13068"/>
          <a:stretch/>
        </p:blipFill>
        <p:spPr bwMode="auto">
          <a:xfrm>
            <a:off x="152400" y="299864"/>
            <a:ext cx="8812088" cy="597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359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ADA89F45A0D34AA8CDD492F2EEE7C5" ma:contentTypeVersion="8" ma:contentTypeDescription="Create a new document." ma:contentTypeScope="" ma:versionID="2a85d261efd4ca8c072e38f513b9130e">
  <xsd:schema xmlns:xsd="http://www.w3.org/2001/XMLSchema" xmlns:xs="http://www.w3.org/2001/XMLSchema" xmlns:p="http://schemas.microsoft.com/office/2006/metadata/properties" xmlns:ns3="5f897254-ace7-4705-9bb2-8f094848f4c4" targetNamespace="http://schemas.microsoft.com/office/2006/metadata/properties" ma:root="true" ma:fieldsID="9e0e575827ed6db0b408056cb21ed21d" ns3:_="">
    <xsd:import namespace="5f897254-ace7-4705-9bb2-8f094848f4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97254-ace7-4705-9bb2-8f094848f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AE9117-FEF9-4DCF-841D-7846B1E78EFE}">
  <ds:schemaRefs>
    <ds:schemaRef ds:uri="http://schemas.microsoft.com/sharepoint/v3/contenttype/forms"/>
  </ds:schemaRefs>
</ds:datastoreItem>
</file>

<file path=customXml/itemProps2.xml><?xml version="1.0" encoding="utf-8"?>
<ds:datastoreItem xmlns:ds="http://schemas.openxmlformats.org/officeDocument/2006/customXml" ds:itemID="{7E4B41C8-C4D8-4152-8644-27E461D19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97254-ace7-4705-9bb2-8f094848f4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A67821-F11F-449F-BF31-A893ECAA6AF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f897254-ace7-4705-9bb2-8f094848f4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7292</TotalTime>
  <Words>492</Words>
  <Application>Microsoft Office PowerPoint</Application>
  <PresentationFormat>On-screen Show (4:3)</PresentationFormat>
  <Paragraphs>72</Paragraphs>
  <Slides>30</Slides>
  <Notes>2</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Google Sans</vt:lpstr>
      <vt:lpstr>Roboto</vt:lpstr>
      <vt:lpstr>Trebuchet MS</vt:lpstr>
      <vt:lpstr>Wingdings</vt:lpstr>
      <vt:lpstr>Wingdings 3</vt:lpstr>
      <vt:lpstr>YouTube Noto</vt:lpstr>
      <vt:lpstr>Facet</vt:lpstr>
      <vt:lpstr>Staying safe in a digital world! </vt:lpstr>
      <vt:lpstr>You wouldn’t let your child go swimming without lessons!</vt:lpstr>
      <vt:lpstr>What we will do tonight:</vt:lpstr>
      <vt:lpstr>Quiz </vt:lpstr>
      <vt:lpstr>Internet of Things - Data</vt:lpstr>
      <vt:lpstr>PowerPoint Presentation</vt:lpstr>
      <vt:lpstr>Children to go with Miss Owen. </vt:lpstr>
      <vt:lpstr>Video Clip – Be a Tech Role Model </vt:lpstr>
      <vt:lpstr>PowerPoint Presentation</vt:lpstr>
      <vt:lpstr>PowerPoint Presentation</vt:lpstr>
      <vt:lpstr>Parents' excessive use of mobile phones is driving behavioural problems among children, study finds </vt:lpstr>
      <vt:lpstr>Explore together</vt:lpstr>
      <vt:lpstr>Cyber Bullying and XXX – Links to other concerns can be found on this website. </vt:lpstr>
      <vt:lpstr>PowerPoint Presentation</vt:lpstr>
      <vt:lpstr>PowerPoint Presentation</vt:lpstr>
      <vt:lpstr>PowerPoint Presentation</vt:lpstr>
      <vt:lpstr>PowerPoint Presentation</vt:lpstr>
      <vt:lpstr>https://www.vodafone.co.uk/mobile/digital-parenting/parental-controls-and-filtering </vt:lpstr>
      <vt:lpstr>YouTube Kids </vt:lpstr>
      <vt:lpstr>Addictive </vt:lpstr>
      <vt:lpstr>Snapchat, Instagram, Facebook and Twitter</vt:lpstr>
      <vt:lpstr>PowerPoint Presentation</vt:lpstr>
      <vt:lpstr>Fortnite and Roblox</vt:lpstr>
      <vt:lpstr>Things you can do to protect your children online</vt:lpstr>
      <vt:lpstr>The family technology charter.</vt:lpstr>
      <vt:lpstr>Digital Family Pledge </vt:lpstr>
      <vt:lpstr>Apps </vt:lpstr>
      <vt:lpstr>PowerPoint Presentation</vt:lpstr>
      <vt:lpstr>Digital Parenting Magazine and the online Community.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Staff Meeting</dc:title>
  <dc:creator>Claire Foote</dc:creator>
  <cp:lastModifiedBy>Claire.Foote - SCH.117</cp:lastModifiedBy>
  <cp:revision>39</cp:revision>
  <dcterms:created xsi:type="dcterms:W3CDTF">2018-10-08T18:06:01Z</dcterms:created>
  <dcterms:modified xsi:type="dcterms:W3CDTF">2020-03-18T10:20:08Z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0x0101001DADA89F45A0D34AA8CDD492F2EEE7C5</vt:lpwstr>
  </property>
</Properties>
</file>